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1"/>
  </p:notesMasterIdLst>
  <p:handoutMasterIdLst>
    <p:handoutMasterId r:id="rId62"/>
  </p:handoutMasterIdLst>
  <p:sldIdLst>
    <p:sldId id="970" r:id="rId59"/>
    <p:sldId id="971" r:id="rId60"/>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71374" autoAdjust="0"/>
  </p:normalViewPr>
  <p:slideViewPr>
    <p:cSldViewPr showGuides="1">
      <p:cViewPr varScale="1">
        <p:scale>
          <a:sx n="50" d="100"/>
          <a:sy n="50" d="100"/>
        </p:scale>
        <p:origin x="1456"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2019/10/10</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2019/10/10</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1946706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10/10/2019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2019/10/10</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2019/10/10</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27468859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2019/10/10</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2019/10/10</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2019/10/10</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10/10/2019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2019/10/10</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2019/10/10</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10/10/2019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10/10/2019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10/10/2019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10/10/2019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10/10/2019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10/10/2019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10/10/2019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2019/10/10</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10/10/2019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10/10/2019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10/10</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October 10,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Main points</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mc:AlternateContent xmlns:mc="http://schemas.openxmlformats.org/markup-compatibility/2006">
        <mc:Choice xmlns:a14="http://schemas.microsoft.com/office/drawing/2010/main" Requires="a14">
          <p:sp>
            <p:nvSpPr>
              <p:cNvPr id="7" name="Text Placeholder 2"/>
              <p:cNvSpPr>
                <a:spLocks noGrp="1"/>
              </p:cNvSpPr>
              <p:nvPr>
                <p:ph type="body" sz="quarter" idx="11"/>
              </p:nvPr>
            </p:nvSpPr>
            <p:spPr>
              <a:xfrm>
                <a:off x="308310" y="476672"/>
                <a:ext cx="11562943" cy="4204680"/>
              </a:xfrm>
            </p:spPr>
            <p:txBody>
              <a:bodyPr numCol="1"/>
              <a:lstStyle/>
              <a:p>
                <a:r>
                  <a:rPr lang="en-US" sz="1800" b="1" smtClean="0">
                    <a:solidFill>
                      <a:schemeClr val="tx1">
                        <a:lumMod val="75000"/>
                        <a:lumOff val="25000"/>
                      </a:schemeClr>
                    </a:solidFill>
                    <a:latin typeface="Arial" panose="020B0604020202020204" pitchFamily="34" charset="0"/>
                    <a:cs typeface="Arial" panose="020B0604020202020204" pitchFamily="34" charset="0"/>
                  </a:rPr>
                  <a:t>Learning</a:t>
                </a:r>
                <a:endParaRPr lang="en-US" sz="1800" dirty="0" smtClean="0">
                  <a:solidFill>
                    <a:schemeClr val="tx1">
                      <a:lumMod val="75000"/>
                      <a:lumOff val="25000"/>
                    </a:schemeClr>
                  </a:solidFill>
                  <a:latin typeface="Arial" panose="020B0604020202020204" pitchFamily="34" charset="0"/>
                  <a:cs typeface="Arial" panose="020B0604020202020204" pitchFamily="34" charset="0"/>
                </a:endParaRPr>
              </a:p>
              <a:p>
                <a:pPr lvl="1"/>
                <a:r>
                  <a:rPr lang="en-US" sz="1600" b="1" u="sng" dirty="0" smtClean="0">
                    <a:solidFill>
                      <a:schemeClr val="tx1">
                        <a:lumMod val="75000"/>
                        <a:lumOff val="25000"/>
                      </a:schemeClr>
                    </a:solidFill>
                    <a:latin typeface="Arial" panose="020B0604020202020204" pitchFamily="34" charset="0"/>
                    <a:cs typeface="Arial" panose="020B0604020202020204" pitchFamily="34" charset="0"/>
                  </a:rPr>
                  <a:t>RF</a:t>
                </a:r>
                <a:r>
                  <a:rPr lang="en-US" sz="1600" dirty="0" smtClean="0">
                    <a:solidFill>
                      <a:schemeClr val="tx1">
                        <a:lumMod val="75000"/>
                        <a:lumOff val="25000"/>
                      </a:schemeClr>
                    </a:solidFill>
                    <a:latin typeface="Arial" panose="020B0604020202020204" pitchFamily="34" charset="0"/>
                    <a:cs typeface="Arial" panose="020B0604020202020204" pitchFamily="34" charset="0"/>
                  </a:rPr>
                  <a:t>, mean, </a:t>
                </a:r>
                <a:r>
                  <a:rPr lang="en-US" sz="1600" dirty="0" smtClean="0">
                    <a:solidFill>
                      <a:schemeClr val="accent2">
                        <a:lumMod val="75000"/>
                      </a:schemeClr>
                    </a:solidFill>
                    <a:latin typeface="Arial" panose="020B0604020202020204" pitchFamily="34" charset="0"/>
                    <a:cs typeface="Arial" panose="020B0604020202020204" pitchFamily="34" charset="0"/>
                  </a:rPr>
                  <a:t>variance</a:t>
                </a:r>
                <a:r>
                  <a:rPr lang="en-US" sz="1600" dirty="0" smtClean="0">
                    <a:solidFill>
                      <a:schemeClr val="tx1">
                        <a:lumMod val="75000"/>
                        <a:lumOff val="25000"/>
                      </a:schemeClr>
                    </a:solidFill>
                    <a:latin typeface="Arial" panose="020B0604020202020204" pitchFamily="34" charset="0"/>
                    <a:cs typeface="Arial" panose="020B0604020202020204" pitchFamily="34" charset="0"/>
                  </a:rPr>
                  <a:t>, capacity -&gt; 2 features for each OD pair + 1 feature per edge, Abilene: </a:t>
                </a:r>
                <a:r>
                  <a:rPr lang="en-US" sz="1600" dirty="0">
                    <a:solidFill>
                      <a:schemeClr val="tx1">
                        <a:lumMod val="75000"/>
                        <a:lumOff val="25000"/>
                      </a:schemeClr>
                    </a:solidFill>
                    <a:latin typeface="Arial" panose="020B0604020202020204" pitchFamily="34" charset="0"/>
                    <a:cs typeface="Arial" panose="020B0604020202020204" pitchFamily="34" charset="0"/>
                  </a:rPr>
                  <a:t>2</a:t>
                </a:r>
                <a:r>
                  <a:rPr lang="en-US" sz="1600" dirty="0" smtClean="0">
                    <a:solidFill>
                      <a:schemeClr val="tx1">
                        <a:lumMod val="75000"/>
                        <a:lumOff val="25000"/>
                      </a:schemeClr>
                    </a:solidFill>
                    <a:latin typeface="Arial" panose="020B0604020202020204" pitchFamily="34" charset="0"/>
                    <a:cs typeface="Arial" panose="020B0604020202020204" pitchFamily="34" charset="0"/>
                  </a:rPr>
                  <a:t> * (144 - 12) + 15 = 279</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1) Test</a:t>
                </a:r>
                <a:r>
                  <a:rPr lang="en-US" sz="1400" dirty="0" smtClean="0">
                    <a:solidFill>
                      <a:schemeClr val="tx1">
                        <a:lumMod val="75000"/>
                        <a:lumOff val="25000"/>
                      </a:schemeClr>
                    </a:solidFill>
                    <a:latin typeface="Arial" panose="020B0604020202020204" pitchFamily="34" charset="0"/>
                    <a:cs typeface="Arial" panose="020B0604020202020204" pitchFamily="34" charset="0"/>
                  </a:rPr>
                  <a:t> on unseen (capacities, rates),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training and validation </a:t>
                </a:r>
                <a:r>
                  <a:rPr lang="en-US" sz="1400" dirty="0" smtClean="0">
                    <a:solidFill>
                      <a:schemeClr val="tx1">
                        <a:lumMod val="75000"/>
                        <a:lumOff val="25000"/>
                      </a:schemeClr>
                    </a:solidFill>
                    <a:latin typeface="Arial" panose="020B0604020202020204" pitchFamily="34" charset="0"/>
                    <a:cs typeface="Arial" panose="020B0604020202020204" pitchFamily="34" charset="0"/>
                  </a:rPr>
                  <a:t>on shuffled dataset. </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Validation</a:t>
                </a:r>
                <a:r>
                  <a:rPr lang="en-US" sz="1400" dirty="0" smtClean="0">
                    <a:solidFill>
                      <a:schemeClr val="tx1">
                        <a:lumMod val="75000"/>
                        <a:lumOff val="25000"/>
                      </a:schemeClr>
                    </a:solidFill>
                    <a:latin typeface="Arial" panose="020B0604020202020204" pitchFamily="34" charset="0"/>
                    <a:cs typeface="Arial" panose="020B0604020202020204" pitchFamily="34" charset="0"/>
                  </a:rPr>
                  <a:t>: unseen traffic on seen (capacities, rates) -&gt; </a:t>
                </a:r>
                <a:r>
                  <a:rPr lang="en-US" sz="1400" b="1" u="sng" dirty="0" smtClean="0">
                    <a:solidFill>
                      <a:srgbClr val="00B050"/>
                    </a:solidFill>
                    <a:latin typeface="Arial" panose="020B0604020202020204" pitchFamily="34" charset="0"/>
                    <a:cs typeface="Arial" panose="020B0604020202020204" pitchFamily="34" charset="0"/>
                  </a:rPr>
                  <a:t>R2 = 0.95, MSE = 75ms,</a:t>
                </a:r>
                <a:endParaRPr lang="en-US" sz="1400" b="1" u="sng" dirty="0">
                  <a:solidFill>
                    <a:schemeClr val="tx1">
                      <a:lumMod val="75000"/>
                      <a:lumOff val="25000"/>
                    </a:schemeClr>
                  </a:solidFill>
                  <a:latin typeface="Arial" panose="020B0604020202020204" pitchFamily="34" charset="0"/>
                  <a:cs typeface="Arial" panose="020B0604020202020204" pitchFamily="34" charset="0"/>
                </a:endParaRPr>
              </a:p>
              <a:p>
                <a:pPr lvl="3"/>
                <a:r>
                  <a:rPr lang="en-US" sz="1200" b="1" u="sng" dirty="0" smtClean="0">
                    <a:solidFill>
                      <a:schemeClr val="tx1">
                        <a:lumMod val="75000"/>
                        <a:lumOff val="25000"/>
                      </a:schemeClr>
                    </a:solidFill>
                    <a:latin typeface="Arial" panose="020B0604020202020204" pitchFamily="34" charset="0"/>
                    <a:cs typeface="Arial" panose="020B0604020202020204" pitchFamily="34" charset="0"/>
                  </a:rPr>
                  <a:t>Change target: delay on same window size as in </a:t>
                </a:r>
                <a:r>
                  <a:rPr lang="en-US" sz="1200" b="1" u="sng" dirty="0" smtClean="0">
                    <a:solidFill>
                      <a:schemeClr val="tx1">
                        <a:lumMod val="75000"/>
                        <a:lumOff val="25000"/>
                      </a:schemeClr>
                    </a:solidFill>
                    <a:latin typeface="Arial" panose="020B0604020202020204" pitchFamily="34" charset="0"/>
                    <a:cs typeface="Arial" panose="020B0604020202020204" pitchFamily="34" charset="0"/>
                  </a:rPr>
                  <a:t>target. </a:t>
                </a:r>
                <a14:m>
                  <m:oMath xmlns:m="http://schemas.openxmlformats.org/officeDocument/2006/math">
                    <m:r>
                      <a:rPr lang="en-US" sz="1100" b="1" i="0" smtClean="0">
                        <a:solidFill>
                          <a:schemeClr val="tx1">
                            <a:lumMod val="75000"/>
                            <a:lumOff val="25000"/>
                          </a:schemeClr>
                        </a:solidFill>
                        <a:latin typeface="Cambria Math" panose="02040503050406030204" pitchFamily="18" charset="0"/>
                        <a:cs typeface="Arial" panose="020B0604020202020204" pitchFamily="34" charset="0"/>
                      </a:rPr>
                      <m:t>𝐖𝐒</m:t>
                    </m:r>
                    <m:r>
                      <a:rPr lang="en-US" sz="1100" b="1" i="0" smtClean="0">
                        <a:solidFill>
                          <a:schemeClr val="tx1">
                            <a:lumMod val="75000"/>
                            <a:lumOff val="25000"/>
                          </a:schemeClr>
                        </a:solidFill>
                        <a:latin typeface="Cambria Math" panose="02040503050406030204" pitchFamily="18" charset="0"/>
                        <a:cs typeface="Arial" panose="020B0604020202020204" pitchFamily="34" charset="0"/>
                      </a:rPr>
                      <m:t> </m:t>
                    </m:r>
                    <m:r>
                      <a:rPr lang="en-US" sz="1100" i="1">
                        <a:solidFill>
                          <a:schemeClr val="tx1">
                            <a:lumMod val="75000"/>
                            <a:lumOff val="25000"/>
                          </a:schemeClr>
                        </a:solidFill>
                        <a:latin typeface="Cambria Math" panose="02040503050406030204" pitchFamily="18" charset="0"/>
                        <a:cs typeface="Arial" panose="020B0604020202020204" pitchFamily="34" charset="0"/>
                      </a:rPr>
                      <m:t>∈</m:t>
                    </m:r>
                    <m:r>
                      <a:rPr lang="en-US" sz="1100" b="0" i="1" smtClean="0">
                        <a:solidFill>
                          <a:schemeClr val="tx1">
                            <a:lumMod val="75000"/>
                            <a:lumOff val="25000"/>
                          </a:schemeClr>
                        </a:solidFill>
                        <a:latin typeface="Cambria Math" panose="02040503050406030204" pitchFamily="18" charset="0"/>
                        <a:cs typeface="Arial" panose="020B0604020202020204" pitchFamily="34" charset="0"/>
                      </a:rPr>
                      <m:t> </m:t>
                    </m:r>
                    <m:d>
                      <m:dPr>
                        <m:begChr m:val="{"/>
                        <m:endChr m:val="}"/>
                        <m:ctrlPr>
                          <a:rPr lang="en-US" sz="1100" b="0" i="1" smtClean="0">
                            <a:solidFill>
                              <a:schemeClr val="tx1">
                                <a:lumMod val="75000"/>
                                <a:lumOff val="25000"/>
                              </a:schemeClr>
                            </a:solidFill>
                            <a:latin typeface="Cambria Math" panose="02040503050406030204" pitchFamily="18" charset="0"/>
                            <a:cs typeface="Arial" panose="020B0604020202020204" pitchFamily="34" charset="0"/>
                          </a:rPr>
                        </m:ctrlPr>
                      </m:dPr>
                      <m:e>
                        <m:r>
                          <a:rPr lang="en-US" sz="1100" b="0" i="1" smtClean="0">
                            <a:solidFill>
                              <a:schemeClr val="tx1">
                                <a:lumMod val="75000"/>
                                <a:lumOff val="25000"/>
                              </a:schemeClr>
                            </a:solidFill>
                            <a:latin typeface="Cambria Math" panose="02040503050406030204" pitchFamily="18" charset="0"/>
                            <a:cs typeface="Arial" panose="020B0604020202020204" pitchFamily="34" charset="0"/>
                          </a:rPr>
                          <m:t>10, 25, 50, 100</m:t>
                        </m:r>
                      </m:e>
                    </m:d>
                  </m:oMath>
                </a14:m>
                <a:r>
                  <a:rPr lang="en-US" sz="1100" b="1" u="sng" dirty="0" smtClean="0">
                    <a:solidFill>
                      <a:schemeClr val="tx1">
                        <a:lumMod val="75000"/>
                        <a:lumOff val="25000"/>
                      </a:schemeClr>
                    </a:solidFill>
                    <a:latin typeface="Arial" panose="020B0604020202020204" pitchFamily="34" charset="0"/>
                    <a:cs typeface="Arial" panose="020B0604020202020204" pitchFamily="34" charset="0"/>
                  </a:rPr>
                  <a:t> </a:t>
                </a:r>
                <a:endParaRPr lang="en-US" sz="1100" b="1" u="sng" dirty="0" smtClean="0">
                  <a:solidFill>
                    <a:schemeClr val="tx1">
                      <a:lumMod val="75000"/>
                      <a:lumOff val="25000"/>
                    </a:schemeClr>
                  </a:solidFill>
                  <a:latin typeface="Arial" panose="020B0604020202020204" pitchFamily="34" charset="0"/>
                  <a:cs typeface="Arial" panose="020B0604020202020204" pitchFamily="34" charset="0"/>
                </a:endParaRPr>
              </a:p>
              <a:p>
                <a:pPr lvl="2"/>
                <a:r>
                  <a:rPr lang="en-US" sz="1400" b="1" u="sng" dirty="0" smtClean="0">
                    <a:solidFill>
                      <a:schemeClr val="tx1">
                        <a:lumMod val="75000"/>
                        <a:lumOff val="25000"/>
                      </a:schemeClr>
                    </a:solidFill>
                    <a:latin typeface="Arial" panose="020B0604020202020204" pitchFamily="34" charset="0"/>
                    <a:cs typeface="Arial" panose="020B0604020202020204" pitchFamily="34" charset="0"/>
                  </a:rPr>
                  <a:t>2) </a:t>
                </a:r>
                <a:r>
                  <a:rPr lang="en-US" sz="1400" dirty="0" smtClean="0">
                    <a:solidFill>
                      <a:schemeClr val="tx1">
                        <a:lumMod val="75000"/>
                        <a:lumOff val="25000"/>
                      </a:schemeClr>
                    </a:solidFill>
                    <a:latin typeface="Arial" panose="020B0604020202020204" pitchFamily="34" charset="0"/>
                    <a:cs typeface="Arial" panose="020B0604020202020204" pitchFamily="34" charset="0"/>
                  </a:rPr>
                  <a:t>Same T&amp;T&amp;V, </a:t>
                </a:r>
                <a:r>
                  <a:rPr lang="en-US" sz="1400" b="1" dirty="0" err="1" smtClean="0">
                    <a:solidFill>
                      <a:schemeClr val="tx1">
                        <a:lumMod val="75000"/>
                        <a:lumOff val="25000"/>
                      </a:schemeClr>
                    </a:solidFill>
                    <a:latin typeface="Arial" panose="020B0604020202020204" pitchFamily="34" charset="0"/>
                    <a:cs typeface="Arial" panose="020B0604020202020204" pitchFamily="34" charset="0"/>
                  </a:rPr>
                  <a:t>avg</a:t>
                </a:r>
                <a:r>
                  <a:rPr lang="en-US" sz="1400" b="1" dirty="0" smtClean="0">
                    <a:solidFill>
                      <a:schemeClr val="tx1">
                        <a:lumMod val="75000"/>
                        <a:lumOff val="25000"/>
                      </a:schemeClr>
                    </a:solidFill>
                    <a:latin typeface="Arial" panose="020B0604020202020204" pitchFamily="34" charset="0"/>
                    <a:cs typeface="Arial" panose="020B0604020202020204" pitchFamily="34" charset="0"/>
                  </a:rPr>
                  <a:t> delay </a:t>
                </a:r>
                <a:r>
                  <a:rPr lang="en-US" sz="1400" dirty="0" smtClean="0">
                    <a:solidFill>
                      <a:schemeClr val="tx1">
                        <a:lumMod val="75000"/>
                        <a:lumOff val="25000"/>
                      </a:schemeClr>
                    </a:solidFill>
                    <a:latin typeface="Arial" panose="020B0604020202020204" pitchFamily="34" charset="0"/>
                    <a:cs typeface="Arial" panose="020B0604020202020204" pitchFamily="34" charset="0"/>
                  </a:rPr>
                  <a:t>as target -&gt; </a:t>
                </a:r>
                <a:r>
                  <a:rPr lang="en-US" sz="1400" dirty="0" smtClean="0">
                    <a:solidFill>
                      <a:srgbClr val="00B050"/>
                    </a:solidFill>
                    <a:latin typeface="Arial" panose="020B0604020202020204" pitchFamily="34" charset="0"/>
                    <a:cs typeface="Arial" panose="020B0604020202020204" pitchFamily="34" charset="0"/>
                  </a:rPr>
                  <a:t>same results</a:t>
                </a:r>
              </a:p>
              <a:p>
                <a:pPr lvl="3"/>
                <a:r>
                  <a:rPr lang="en-US" sz="1200" b="1" u="sng" dirty="0" smtClean="0">
                    <a:solidFill>
                      <a:schemeClr val="tx1">
                        <a:lumMod val="75000"/>
                        <a:lumOff val="25000"/>
                      </a:schemeClr>
                    </a:solidFill>
                    <a:latin typeface="Arial" panose="020B0604020202020204" pitchFamily="34" charset="0"/>
                    <a:cs typeface="Arial" panose="020B0604020202020204" pitchFamily="34" charset="0"/>
                  </a:rPr>
                  <a:t>Problem is currently not on the function that is too sharp, so smoothening it doesn’t solve the problem</a:t>
                </a:r>
                <a:endParaRPr lang="en-US" i="1" dirty="0" smtClean="0">
                  <a:solidFill>
                    <a:schemeClr val="tx1">
                      <a:lumMod val="75000"/>
                      <a:lumOff val="25000"/>
                    </a:schemeClr>
                  </a:solidFill>
                  <a:latin typeface="Arial" panose="020B0604020202020204" pitchFamily="34" charset="0"/>
                  <a:cs typeface="Arial" panose="020B0604020202020204" pitchFamily="34" charset="0"/>
                </a:endParaRPr>
              </a:p>
              <a:p>
                <a:pPr lvl="3"/>
                <a:r>
                  <a:rPr lang="en-US" sz="1200" i="1" dirty="0" smtClean="0">
                    <a:solidFill>
                      <a:schemeClr val="tx1">
                        <a:lumMod val="75000"/>
                        <a:lumOff val="25000"/>
                      </a:schemeClr>
                    </a:solidFill>
                    <a:latin typeface="Arial" panose="020B0604020202020204" pitchFamily="34" charset="0"/>
                    <a:cs typeface="Arial" panose="020B0604020202020204" pitchFamily="34" charset="0"/>
                  </a:rPr>
                  <a:t>Delay = transmission + processing + propagation</a:t>
                </a:r>
                <a:endParaRPr lang="en-US" i="1" dirty="0" smtClean="0">
                  <a:solidFill>
                    <a:schemeClr val="tx1">
                      <a:lumMod val="75000"/>
                      <a:lumOff val="25000"/>
                    </a:schemeClr>
                  </a:solidFill>
                  <a:latin typeface="Arial" panose="020B0604020202020204" pitchFamily="34" charset="0"/>
                  <a:cs typeface="Arial" panose="020B0604020202020204" pitchFamily="34" charset="0"/>
                </a:endParaRPr>
              </a:p>
              <a:p>
                <a:pPr lvl="4"/>
                <a14:m>
                  <m:oMath xmlns:m="http://schemas.openxmlformats.org/officeDocument/2006/math">
                    <m:r>
                      <a:rPr lang="en-US" b="0" i="1" smtClean="0">
                        <a:solidFill>
                          <a:schemeClr val="tx1">
                            <a:lumMod val="75000"/>
                            <a:lumOff val="25000"/>
                          </a:schemeClr>
                        </a:solidFill>
                        <a:latin typeface="Cambria Math" panose="02040503050406030204" pitchFamily="18" charset="0"/>
                        <a:cs typeface="Arial" panose="020B0604020202020204" pitchFamily="34" charset="0"/>
                      </a:rPr>
                      <m:t>𝑡𝑟𝑎𝑛𝑠𝑚𝑖𝑠𝑠𝑖𝑜𝑛</m:t>
                    </m:r>
                    <m:r>
                      <a:rPr lang="en-US" b="0" i="1" smtClean="0">
                        <a:solidFill>
                          <a:schemeClr val="tx1">
                            <a:lumMod val="75000"/>
                            <a:lumOff val="25000"/>
                          </a:schemeClr>
                        </a:solidFill>
                        <a:latin typeface="Cambria Math" panose="02040503050406030204" pitchFamily="18" charset="0"/>
                        <a:cs typeface="Arial" panose="020B0604020202020204" pitchFamily="34" charset="0"/>
                      </a:rPr>
                      <m:t> ∈</m:t>
                    </m:r>
                    <m:d>
                      <m:dPr>
                        <m:begChr m:val="["/>
                        <m:endChr m:val="]"/>
                        <m:ctrlP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0.03, 120</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𝑚𝑠</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𝑑𝑒𝑝𝑒𝑛𝑑𝑖𝑛𝑔</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𝑜𝑛</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 </m:t>
                    </m:r>
                    <m:r>
                      <a:rPr lang="en-US" b="1"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𝒑𝒂𝒄𝒌𝒆𝒕</m:t>
                    </m:r>
                    <m:r>
                      <a:rPr lang="en-US" b="1"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 </m:t>
                    </m:r>
                    <m:r>
                      <a:rPr lang="en-US" b="1"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𝒔𝒊𝒛𝒆</m:t>
                    </m:r>
                    <m:r>
                      <a:rPr lang="en-US" b="1"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 </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𝑎𝑛𝑑</m:t>
                    </m:r>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 </m:t>
                    </m:r>
                    <m:r>
                      <a:rPr lang="en-US" b="1"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𝒓𝒂𝒕𝒆</m:t>
                    </m:r>
                  </m:oMath>
                </a14:m>
                <a:endParaRPr lang="en-US" b="1" i="1" dirty="0" smtClean="0">
                  <a:solidFill>
                    <a:schemeClr val="tx1">
                      <a:lumMod val="75000"/>
                      <a:lumOff val="25000"/>
                    </a:schemeClr>
                  </a:solidFill>
                  <a:latin typeface="Arial" panose="020B0604020202020204" pitchFamily="34" charset="0"/>
                  <a:cs typeface="Arial" panose="020B0604020202020204" pitchFamily="34" charset="0"/>
                </a:endParaRPr>
              </a:p>
              <a:p>
                <a:pPr lvl="4"/>
                <a14:m>
                  <m:oMath xmlns:m="http://schemas.openxmlformats.org/officeDocument/2006/math">
                    <m:r>
                      <a:rPr lang="en-US" b="0" i="1" smtClean="0">
                        <a:solidFill>
                          <a:schemeClr val="tx1">
                            <a:lumMod val="75000"/>
                            <a:lumOff val="25000"/>
                          </a:schemeClr>
                        </a:solidFill>
                        <a:latin typeface="Cambria Math" panose="02040503050406030204" pitchFamily="18" charset="0"/>
                        <a:cs typeface="Arial" panose="020B0604020202020204" pitchFamily="34" charset="0"/>
                      </a:rPr>
                      <m:t>𝑝𝑟𝑜𝑝𝑎𝑔𝑎𝑡𝑖𝑜𝑛</m:t>
                    </m:r>
                    <m:r>
                      <a:rPr lang="en-US" b="0" i="1" smtClean="0">
                        <a:solidFill>
                          <a:schemeClr val="tx1">
                            <a:lumMod val="75000"/>
                            <a:lumOff val="25000"/>
                          </a:schemeClr>
                        </a:solidFill>
                        <a:latin typeface="Cambria Math" panose="02040503050406030204" pitchFamily="18" charset="0"/>
                        <a:cs typeface="Arial" panose="020B0604020202020204" pitchFamily="34" charset="0"/>
                      </a:rPr>
                      <m:t> ∈</m:t>
                    </m:r>
                    <m:d>
                      <m:dPr>
                        <m:begChr m:val="["/>
                        <m:endChr m:val="]"/>
                        <m:ctrlP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ctrlPr>
                      </m:dPr>
                      <m:e>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10,  100</m:t>
                        </m:r>
                      </m:e>
                    </m:d>
                    <m:r>
                      <a:rPr lang="en-US"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𝑚𝑠</m:t>
                    </m:r>
                  </m:oMath>
                </a14:m>
                <a:endParaRPr lang="en-US" b="0" i="1" dirty="0" smtClean="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endParaRPr>
              </a:p>
              <a:p>
                <a:pPr lvl="3"/>
                <a:r>
                  <a:rPr lang="en-US" sz="1200" b="0" i="1" dirty="0" smtClean="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Propagation delay is invariant </a:t>
                </a:r>
                <a:r>
                  <a:rPr lang="en-US" sz="1200" b="0" i="1" dirty="0" err="1" smtClean="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wrt</a:t>
                </a:r>
                <a:r>
                  <a:rPr lang="en-US" sz="1200" b="0" i="1" dirty="0" smtClean="0">
                    <a:solidFill>
                      <a:schemeClr val="tx1">
                        <a:lumMod val="75000"/>
                        <a:lumOff val="25000"/>
                      </a:schemeClr>
                    </a:solidFill>
                    <a:latin typeface="Arial" panose="020B0604020202020204" pitchFamily="34" charset="0"/>
                    <a:ea typeface="Cambria Math" panose="02040503050406030204" pitchFamily="18" charset="0"/>
                    <a:cs typeface="Arial" panose="020B0604020202020204" pitchFamily="34" charset="0"/>
                  </a:rPr>
                  <a:t> intensity</a:t>
                </a:r>
              </a:p>
              <a:p>
                <a:pPr lvl="3"/>
                <a14:m>
                  <m:oMath xmlns:m="http://schemas.openxmlformats.org/officeDocument/2006/math">
                    <m:r>
                      <a:rPr lang="en-US" sz="1200" b="0" i="1" smtClean="0">
                        <a:solidFill>
                          <a:schemeClr val="tx1">
                            <a:lumMod val="75000"/>
                            <a:lumOff val="25000"/>
                          </a:schemeClr>
                        </a:solidFill>
                        <a:latin typeface="Cambria Math" panose="02040503050406030204" pitchFamily="18" charset="0"/>
                        <a:cs typeface="Arial" panose="020B0604020202020204" pitchFamily="34" charset="0"/>
                      </a:rPr>
                      <m:t>𝑡𝑟𝑎𝑛𝑠𝑚𝑖𝑠𝑠𝑖𝑜𝑛</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 </m:t>
                    </m:r>
                    <m:f>
                      <m:fPr>
                        <m:ctrlPr>
                          <a:rPr lang="en-US" sz="1200" b="0" i="1" smtClean="0">
                            <a:solidFill>
                              <a:schemeClr val="tx1">
                                <a:lumMod val="75000"/>
                                <a:lumOff val="25000"/>
                              </a:schemeClr>
                            </a:solidFill>
                            <a:latin typeface="Cambria Math" panose="02040503050406030204" pitchFamily="18" charset="0"/>
                            <a:cs typeface="Arial" panose="020B0604020202020204" pitchFamily="34" charset="0"/>
                          </a:rPr>
                        </m:ctrlPr>
                      </m:fPr>
                      <m:num>
                        <m:r>
                          <a:rPr lang="en-US" sz="1200" b="0" i="1" smtClean="0">
                            <a:solidFill>
                              <a:schemeClr val="tx1">
                                <a:lumMod val="75000"/>
                                <a:lumOff val="25000"/>
                              </a:schemeClr>
                            </a:solidFill>
                            <a:latin typeface="Cambria Math" panose="02040503050406030204" pitchFamily="18" charset="0"/>
                            <a:cs typeface="Arial" panose="020B0604020202020204" pitchFamily="34" charset="0"/>
                          </a:rPr>
                          <m:t>1</m:t>
                        </m:r>
                      </m:num>
                      <m:den>
                        <m:r>
                          <a:rPr lang="en-US" sz="1200" b="0" i="1" smtClean="0">
                            <a:solidFill>
                              <a:schemeClr val="tx1">
                                <a:lumMod val="75000"/>
                                <a:lumOff val="25000"/>
                              </a:schemeClr>
                            </a:solidFill>
                            <a:latin typeface="Cambria Math" panose="02040503050406030204" pitchFamily="18" charset="0"/>
                            <a:ea typeface="Cambria Math" panose="02040503050406030204" pitchFamily="18" charset="0"/>
                            <a:cs typeface="Arial" panose="020B0604020202020204" pitchFamily="34" charset="0"/>
                          </a:rPr>
                          <m:t>𝛼</m:t>
                        </m:r>
                      </m:den>
                    </m:f>
                    <m:r>
                      <a:rPr lang="en-US" sz="1200" b="0" i="1" smtClean="0">
                        <a:solidFill>
                          <a:schemeClr val="tx1">
                            <a:lumMod val="75000"/>
                            <a:lumOff val="25000"/>
                          </a:schemeClr>
                        </a:solidFill>
                        <a:latin typeface="Cambria Math" panose="02040503050406030204" pitchFamily="18" charset="0"/>
                        <a:cs typeface="Arial" panose="020B0604020202020204" pitchFamily="34" charset="0"/>
                      </a:rPr>
                      <m:t> </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𝑖𝑛𝑡𝑒𝑛𝑠𝑖𝑡𝑦</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 </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𝑓𝑖𝑥𝑒𝑑</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 </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𝑎</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 </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𝑝𝑎𝑐𝑘𝑒𝑡</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 </m:t>
                    </m:r>
                    <m:r>
                      <a:rPr lang="en-US" sz="1200" b="0" i="1" smtClean="0">
                        <a:solidFill>
                          <a:schemeClr val="tx1">
                            <a:lumMod val="75000"/>
                            <a:lumOff val="25000"/>
                          </a:schemeClr>
                        </a:solidFill>
                        <a:latin typeface="Cambria Math" panose="02040503050406030204" pitchFamily="18" charset="0"/>
                        <a:cs typeface="Arial" panose="020B0604020202020204" pitchFamily="34" charset="0"/>
                      </a:rPr>
                      <m:t>𝑠𝑖𝑧𝑒</m:t>
                    </m:r>
                  </m:oMath>
                </a14:m>
                <a:endParaRPr lang="en-US" sz="1200" i="1" dirty="0" smtClean="0">
                  <a:solidFill>
                    <a:schemeClr val="tx1">
                      <a:lumMod val="75000"/>
                      <a:lumOff val="25000"/>
                    </a:schemeClr>
                  </a:solidFill>
                  <a:latin typeface="Arial" panose="020B0604020202020204" pitchFamily="34" charset="0"/>
                  <a:cs typeface="Arial" panose="020B0604020202020204" pitchFamily="34" charset="0"/>
                </a:endParaRPr>
              </a:p>
              <a:p>
                <a:pPr lvl="2"/>
                <a:r>
                  <a:rPr lang="en-US" sz="1400" dirty="0" smtClean="0">
                    <a:solidFill>
                      <a:schemeClr val="tx1">
                        <a:lumMod val="75000"/>
                        <a:lumOff val="25000"/>
                      </a:schemeClr>
                    </a:solidFill>
                    <a:latin typeface="Arial" panose="020B0604020202020204" pitchFamily="34" charset="0"/>
                    <a:cs typeface="Arial" panose="020B0604020202020204" pitchFamily="34" charset="0"/>
                  </a:rPr>
                  <a:t>Fixed an OD flow and an environment, it is common to have a wrongly inferenced intensity</a:t>
                </a:r>
              </a:p>
              <a:p>
                <a:pPr lvl="2"/>
                <a:r>
                  <a:rPr lang="en-US" sz="1400" b="1" dirty="0" smtClean="0">
                    <a:solidFill>
                      <a:schemeClr val="tx1">
                        <a:lumMod val="75000"/>
                        <a:lumOff val="25000"/>
                      </a:schemeClr>
                    </a:solidFill>
                    <a:latin typeface="Arial" panose="020B0604020202020204" pitchFamily="34" charset="0"/>
                    <a:cs typeface="Arial" panose="020B0604020202020204" pitchFamily="34" charset="0"/>
                  </a:rPr>
                  <a:t>It seems the model can be tuned better</a:t>
                </a:r>
              </a:p>
            </p:txBody>
          </p:sp>
        </mc:Choice>
        <mc:Fallback>
          <p:sp>
            <p:nvSpPr>
              <p:cNvPr id="7" name="Text Placeholder 2"/>
              <p:cNvSpPr>
                <a:spLocks noGrp="1" noRot="1" noChangeAspect="1" noMove="1" noResize="1" noEditPoints="1" noAdjustHandles="1" noChangeArrowheads="1" noChangeShapeType="1" noTextEdit="1"/>
              </p:cNvSpPr>
              <p:nvPr>
                <p:ph type="body" sz="quarter" idx="11"/>
              </p:nvPr>
            </p:nvSpPr>
            <p:spPr>
              <a:xfrm>
                <a:off x="308310" y="476672"/>
                <a:ext cx="11562943" cy="4204680"/>
              </a:xfrm>
              <a:blipFill rotWithShape="0">
                <a:blip r:embed="rId3"/>
                <a:stretch>
                  <a:fillRect l="-53" b="-725"/>
                </a:stretch>
              </a:blipFill>
            </p:spPr>
            <p:txBody>
              <a:bodyPr/>
              <a:lstStyle/>
              <a:p>
                <a:r>
                  <a:rPr lang="en-US">
                    <a:noFill/>
                  </a:rPr>
                  <a:t> </a:t>
                </a:r>
              </a:p>
            </p:txBody>
          </p:sp>
        </mc:Fallback>
      </mc:AlternateContent>
    </p:spTree>
    <p:extLst>
      <p:ext uri="{BB962C8B-B14F-4D97-AF65-F5344CB8AC3E}">
        <p14:creationId xmlns:p14="http://schemas.microsoft.com/office/powerpoint/2010/main" val="36153386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212526</TotalTime>
  <Words>95</Words>
  <Application>Microsoft Office PowerPoint</Application>
  <PresentationFormat>Widescreen</PresentationFormat>
  <Paragraphs>18</Paragraphs>
  <Slides>2</Slides>
  <Notes>2</Notes>
  <HiddenSlides>0</HiddenSlides>
  <MMClips>0</MMClips>
  <ScaleCrop>false</ScaleCrop>
  <HeadingPairs>
    <vt:vector size="6" baseType="variant">
      <vt:variant>
        <vt:lpstr>Fonts Used</vt:lpstr>
      </vt:variant>
      <vt:variant>
        <vt:i4>18</vt:i4>
      </vt:variant>
      <vt:variant>
        <vt:lpstr>Theme</vt:lpstr>
      </vt:variant>
      <vt:variant>
        <vt:i4>58</vt:i4>
      </vt:variant>
      <vt:variant>
        <vt:lpstr>Slide Titles</vt:lpstr>
      </vt:variant>
      <vt:variant>
        <vt:i4>2</vt:i4>
      </vt:variant>
    </vt:vector>
  </HeadingPairs>
  <TitlesOfParts>
    <vt:vector size="78"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10/10  Filip Krasniqi, Jocelyne Elias and Jérémie Leguay</vt:lpstr>
      <vt:lpstr>Main points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10473</cp:revision>
  <cp:lastPrinted>2019-05-24T12:55:07Z</cp:lastPrinted>
  <dcterms:created xsi:type="dcterms:W3CDTF">2015-01-15T13:44:33Z</dcterms:created>
  <dcterms:modified xsi:type="dcterms:W3CDTF">2019-10-10T10:08:36Z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